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58" r:id="rId4"/>
    <p:sldId id="263" r:id="rId5"/>
    <p:sldId id="260" r:id="rId6"/>
    <p:sldId id="264" r:id="rId7"/>
    <p:sldId id="273" r:id="rId8"/>
    <p:sldId id="280" r:id="rId9"/>
    <p:sldId id="272" r:id="rId10"/>
    <p:sldId id="278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94"/>
  </p:normalViewPr>
  <p:slideViewPr>
    <p:cSldViewPr>
      <p:cViewPr varScale="1">
        <p:scale>
          <a:sx n="121" d="100"/>
          <a:sy n="121" d="100"/>
        </p:scale>
        <p:origin x="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CCB0-6694-4FAA-9BA0-3C65B6BA2EF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E6F8-772A-4637-AA70-D27242D64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9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CCB0-6694-4FAA-9BA0-3C65B6BA2EF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E6F8-772A-4637-AA70-D27242D64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3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CCB0-6694-4FAA-9BA0-3C65B6BA2EF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E6F8-772A-4637-AA70-D27242D64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9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CCB0-6694-4FAA-9BA0-3C65B6BA2EF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E6F8-772A-4637-AA70-D27242D64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92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CCB0-6694-4FAA-9BA0-3C65B6BA2EF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E6F8-772A-4637-AA70-D27242D64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2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CCB0-6694-4FAA-9BA0-3C65B6BA2EF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E6F8-772A-4637-AA70-D27242D64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7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CCB0-6694-4FAA-9BA0-3C65B6BA2EF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E6F8-772A-4637-AA70-D27242D64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5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CCB0-6694-4FAA-9BA0-3C65B6BA2EF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E6F8-772A-4637-AA70-D27242D64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CCB0-6694-4FAA-9BA0-3C65B6BA2EF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E6F8-772A-4637-AA70-D27242D64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73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CCB0-6694-4FAA-9BA0-3C65B6BA2EF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E6F8-772A-4637-AA70-D27242D64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76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CCB0-6694-4FAA-9BA0-3C65B6BA2EF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E6F8-772A-4637-AA70-D27242D64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0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CCB0-6694-4FAA-9BA0-3C65B6BA2EF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BE6F8-772A-4637-AA70-D27242D64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3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0.png"/><Relationship Id="rId10" Type="http://schemas.openxmlformats.org/officeDocument/2006/relationships/image" Target="../media/image9.png"/><Relationship Id="rId4" Type="http://schemas.openxmlformats.org/officeDocument/2006/relationships/image" Target="../media/image39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8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anne\Documents\FireFront\thumbnail_Outlook-fp5prhe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32" y="116632"/>
            <a:ext cx="4896544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97360" y="1484784"/>
            <a:ext cx="6192688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FEEDBACK PRESENTATION/FIGURES FOR </a:t>
            </a:r>
          </a:p>
          <a:p>
            <a:pPr algn="ctr"/>
            <a:r>
              <a:rPr lang="en-GB" sz="2800" i="1" dirty="0"/>
              <a:t>FIREFRONT</a:t>
            </a:r>
            <a:r>
              <a:rPr lang="en-GB" sz="2800" dirty="0"/>
              <a:t> RESPONDENTS</a:t>
            </a:r>
          </a:p>
        </p:txBody>
      </p:sp>
      <p:pic>
        <p:nvPicPr>
          <p:cNvPr id="1026" name="Picture 2" descr="C:\Users\Dianne\Documents\FireFront\Images\PC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19">
            <a:off x="4413397" y="3761397"/>
            <a:ext cx="4261243" cy="29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46" y="2693383"/>
            <a:ext cx="4085417" cy="37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06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anne\Documents\FireFront\Images\SylvainPedneault Wikipedia CComm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0" y="320625"/>
            <a:ext cx="8880878" cy="61823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65653"/>
            <a:ext cx="1752086" cy="340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5297">
            <a:off x="2608178" y="3568643"/>
            <a:ext cx="1353861" cy="80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5424" y="5504448"/>
            <a:ext cx="140180" cy="86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968" flipH="1">
            <a:off x="3583751" y="1600147"/>
            <a:ext cx="496930" cy="59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03" y="602309"/>
            <a:ext cx="1123950" cy="1524719"/>
          </a:xfrm>
          <a:prstGeom prst="rect">
            <a:avLst/>
          </a:prstGeom>
          <a:noFill/>
          <a:ln>
            <a:noFill/>
          </a:ln>
          <a:effectLst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7017"/>
            <a:ext cx="8938658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i="1" dirty="0"/>
              <a:t>ZOOM-OUT</a:t>
            </a:r>
            <a:r>
              <a:rPr lang="en-GB" sz="2800" b="1" dirty="0"/>
              <a:t> (BROAD) BIAS can cause shallow, superficial or weak processing with poor checking of the information</a:t>
            </a:r>
          </a:p>
          <a:p>
            <a:pPr algn="ctr"/>
            <a:r>
              <a:rPr lang="en-GB" sz="2800" b="1" dirty="0"/>
              <a:t>&amp; risk of “FALSE ALARM” errors</a:t>
            </a:r>
          </a:p>
        </p:txBody>
      </p:sp>
      <p:pic>
        <p:nvPicPr>
          <p:cNvPr id="1026" name="Picture 2" descr="C:\Users\Dianne\Documents\FireFront\Images\BA control board Fireman Sam wik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3" y="4361841"/>
            <a:ext cx="1024670" cy="20316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6" y="2618320"/>
            <a:ext cx="4164004" cy="391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230093" y="1699123"/>
            <a:ext cx="1620320" cy="1603197"/>
          </a:xfrm>
          <a:prstGeom prst="cloudCallout">
            <a:avLst>
              <a:gd name="adj1" fmla="val 74671"/>
              <a:gd name="adj2" fmla="val 27537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733">
            <a:off x="881684" y="1805218"/>
            <a:ext cx="957236" cy="118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968" flipH="1">
            <a:off x="412950" y="1968690"/>
            <a:ext cx="620413" cy="74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2216" y="2276629"/>
            <a:ext cx="318653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800" i="1" dirty="0"/>
              <a:t>There are TWO children trapped upstairs: Yes? No?</a:t>
            </a:r>
          </a:p>
        </p:txBody>
      </p:sp>
      <p:sp>
        <p:nvSpPr>
          <p:cNvPr id="25" name="Rounded Rectangular Callout 24"/>
          <p:cNvSpPr/>
          <p:nvPr/>
        </p:nvSpPr>
        <p:spPr>
          <a:xfrm rot="5400000">
            <a:off x="4478842" y="3954901"/>
            <a:ext cx="2016223" cy="2404588"/>
          </a:xfrm>
          <a:prstGeom prst="wedgeRoundRectCallout">
            <a:avLst>
              <a:gd name="adj1" fmla="val -63853"/>
              <a:gd name="adj2" fmla="val 1080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625541" y="4349425"/>
            <a:ext cx="1958693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“</a:t>
            </a:r>
            <a:r>
              <a:rPr lang="en-GB" sz="2800" i="1" dirty="0"/>
              <a:t>Yes!</a:t>
            </a:r>
            <a:r>
              <a:rPr lang="en-GB" sz="2800" dirty="0"/>
              <a:t>” = </a:t>
            </a:r>
          </a:p>
          <a:p>
            <a:r>
              <a:rPr lang="en-GB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Alarm Error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252395" y="1367978"/>
            <a:ext cx="8463085" cy="347778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81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6240"/>
            <a:ext cx="889248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Errors could also occur from a MISMATCH</a:t>
            </a:r>
          </a:p>
          <a:p>
            <a:pPr algn="ctr"/>
            <a:r>
              <a:rPr lang="en-GB" sz="2400" b="1" dirty="0"/>
              <a:t>(1.) between Actual SA and Perceived SA (confidence in SA)</a:t>
            </a:r>
          </a:p>
          <a:p>
            <a:pPr algn="ctr"/>
            <a:r>
              <a:rPr lang="en-GB" sz="2400" b="1" dirty="0"/>
              <a:t>or (2.) between Actual SU and Perceived SU (confidence in SU): e.g.,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41011"/>
              </p:ext>
            </p:extLst>
          </p:nvPr>
        </p:nvGraphicFramePr>
        <p:xfrm>
          <a:off x="503040" y="1414723"/>
          <a:ext cx="8496944" cy="5137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07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ACTUAL SA </a:t>
                      </a:r>
                    </a:p>
                    <a:p>
                      <a:pPr algn="ctr"/>
                      <a:r>
                        <a:rPr lang="en-GB" b="1" dirty="0"/>
                        <a:t>or ACTUAL</a:t>
                      </a:r>
                      <a:r>
                        <a:rPr lang="en-GB" b="1" baseline="0" dirty="0"/>
                        <a:t> SU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PERCEIVED SA</a:t>
                      </a:r>
                      <a:r>
                        <a:rPr lang="en-GB" b="1" baseline="0" dirty="0"/>
                        <a:t> or</a:t>
                      </a:r>
                      <a:r>
                        <a:rPr lang="en-GB" baseline="0" dirty="0"/>
                        <a:t> </a:t>
                      </a:r>
                      <a:r>
                        <a:rPr lang="en-GB" b="1" baseline="0" dirty="0"/>
                        <a:t>PERCEIVED SU </a:t>
                      </a:r>
                      <a:r>
                        <a:rPr lang="en-GB" b="1" dirty="0"/>
                        <a:t>(Personal confidence)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ASA</a:t>
                      </a:r>
                      <a:r>
                        <a:rPr lang="en-GB" b="1" baseline="0" dirty="0"/>
                        <a:t> &amp; PSA </a:t>
                      </a:r>
                      <a:r>
                        <a:rPr lang="en-GB" b="1" dirty="0"/>
                        <a:t>MATCH?</a:t>
                      </a:r>
                    </a:p>
                    <a:p>
                      <a:pPr algn="ctr"/>
                      <a:r>
                        <a:rPr lang="en-GB" b="1" dirty="0"/>
                        <a:t>ASU &amp;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dirty="0"/>
                        <a:t>PSU MATCH?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ERRORS?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247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matched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aseline="0" dirty="0"/>
                        <a:t>Less likely to make errors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247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mismatched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May be overconfident- may not check SA or 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247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mismatched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May be needlessly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hesitant</a:t>
                      </a:r>
                      <a:r>
                        <a:rPr lang="en-GB" baseline="0" dirty="0"/>
                        <a:t> to  decide or act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247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matched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Matched, but may be hesitant, though more justified in this case.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58" y="2649904"/>
            <a:ext cx="1101616" cy="91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93" y="2592172"/>
            <a:ext cx="1116329" cy="92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52" y="3626330"/>
            <a:ext cx="1104409" cy="9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58" y="4612107"/>
            <a:ext cx="1101801" cy="91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54" y="3615089"/>
            <a:ext cx="1210324" cy="93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19" y="4612108"/>
            <a:ext cx="1231475" cy="9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95" y="5525196"/>
            <a:ext cx="1402472" cy="95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09" y="5537340"/>
            <a:ext cx="1287095" cy="94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qual 13"/>
          <p:cNvSpPr/>
          <p:nvPr/>
        </p:nvSpPr>
        <p:spPr>
          <a:xfrm>
            <a:off x="5414727" y="2717196"/>
            <a:ext cx="661150" cy="4053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5457696" y="5638958"/>
            <a:ext cx="712649" cy="3881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Not Equal 16"/>
          <p:cNvSpPr/>
          <p:nvPr/>
        </p:nvSpPr>
        <p:spPr>
          <a:xfrm>
            <a:off x="5351756" y="3728927"/>
            <a:ext cx="787092" cy="429714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Not Equal 17"/>
          <p:cNvSpPr/>
          <p:nvPr/>
        </p:nvSpPr>
        <p:spPr>
          <a:xfrm>
            <a:off x="5414727" y="4612108"/>
            <a:ext cx="819441" cy="547461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7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496944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human brain is a key Fire and Emergency tool.</a:t>
            </a:r>
          </a:p>
          <a:p>
            <a:pPr algn="ctr"/>
            <a:r>
              <a:rPr lang="en-GB" sz="2800" dirty="0"/>
              <a:t>It has many amazing abilities 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</a:p>
          <a:p>
            <a:pPr algn="ctr"/>
            <a:r>
              <a:rPr lang="en-GB" sz="2800" dirty="0"/>
              <a:t>it is also important to be aware of its limits!</a:t>
            </a:r>
          </a:p>
        </p:txBody>
      </p:sp>
      <p:pic>
        <p:nvPicPr>
          <p:cNvPr id="3" name="Picture 3" descr="C:\Users\Dianne\Documents\FireFront\Images\7-cute-brain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9326" y="1700808"/>
            <a:ext cx="3240360" cy="456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anne\Documents\FireFront\Images\Brain fire boots c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539901" cy="3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453336"/>
            <a:ext cx="8496944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All Images by D. </a:t>
            </a:r>
            <a:r>
              <a:rPr lang="en-GB" sz="1000" dirty="0" err="1"/>
              <a:t>Catherwood</a:t>
            </a:r>
            <a:r>
              <a:rPr lang="en-GB" sz="1000" dirty="0"/>
              <a:t> except the  </a:t>
            </a:r>
            <a:r>
              <a:rPr lang="en-GB" sz="1000" i="1" dirty="0"/>
              <a:t>brain-on-fire</a:t>
            </a:r>
            <a:r>
              <a:rPr lang="en-GB" sz="1000" dirty="0"/>
              <a:t> image purchased from friendlystock.com, brain neural network image purchased from  shutterstock.com </a:t>
            </a:r>
          </a:p>
          <a:p>
            <a:pPr algn="ctr"/>
            <a:r>
              <a:rPr lang="en-GB" sz="1000" dirty="0"/>
              <a:t>and the background fire scene downloaded from Wikipedia </a:t>
            </a:r>
          </a:p>
        </p:txBody>
      </p:sp>
    </p:spTree>
    <p:extLst>
      <p:ext uri="{BB962C8B-B14F-4D97-AF65-F5344CB8AC3E}">
        <p14:creationId xmlns:p14="http://schemas.microsoft.com/office/powerpoint/2010/main" val="208512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anne\Documents\FireFront\Images\SylvainPedneault Wikipedia CCommons.jpg">
            <a:extLst>
              <a:ext uri="{FF2B5EF4-FFF2-40B4-BE49-F238E27FC236}">
                <a16:creationId xmlns:a16="http://schemas.microsoft.com/office/drawing/2014/main" id="{20B9D751-6A3D-1E4C-8818-5D1AAA1B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20888"/>
            <a:ext cx="1758447" cy="12241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58F341-3AE7-3B48-9FD9-0A9A22F0303E}"/>
              </a:ext>
            </a:extLst>
          </p:cNvPr>
          <p:cNvSpPr txBox="1"/>
          <p:nvPr/>
        </p:nvSpPr>
        <p:spPr>
          <a:xfrm>
            <a:off x="204474" y="3657218"/>
            <a:ext cx="2012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situation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0D60B1-FBBA-124A-A156-98E878390268}"/>
              </a:ext>
            </a:extLst>
          </p:cNvPr>
          <p:cNvSpPr/>
          <p:nvPr/>
        </p:nvSpPr>
        <p:spPr>
          <a:xfrm>
            <a:off x="2771800" y="2564904"/>
            <a:ext cx="1368152" cy="1008111"/>
          </a:xfrm>
          <a:prstGeom prst="roundRect">
            <a:avLst/>
          </a:prstGeom>
          <a:effectLst>
            <a:outerShdw blurRad="50800" dist="220221" dir="3000000" algn="tl" rotWithShape="0">
              <a:prstClr val="black">
                <a:alpha val="1700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Perception</a:t>
            </a:r>
          </a:p>
          <a:p>
            <a:pPr algn="ctr"/>
            <a:r>
              <a:rPr lang="en-US" sz="1600" dirty="0"/>
              <a:t>(acquiring information)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9489D0-E5D7-044A-B0E1-AD6E579FDC2E}"/>
              </a:ext>
            </a:extLst>
          </p:cNvPr>
          <p:cNvSpPr/>
          <p:nvPr/>
        </p:nvSpPr>
        <p:spPr>
          <a:xfrm>
            <a:off x="4932040" y="2572665"/>
            <a:ext cx="1368152" cy="1008111"/>
          </a:xfrm>
          <a:prstGeom prst="roundRect">
            <a:avLst/>
          </a:prstGeom>
          <a:effectLst>
            <a:outerShdw blurRad="50800" dist="220221" dir="3000000" algn="tl" rotWithShape="0">
              <a:prstClr val="black">
                <a:alpha val="1700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Integration</a:t>
            </a:r>
          </a:p>
          <a:p>
            <a:pPr algn="ctr"/>
            <a:r>
              <a:rPr lang="en-US" sz="1600" dirty="0"/>
              <a:t>(sense-making)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D12843F-5A4A-4E4B-B399-77043FCC75B6}"/>
              </a:ext>
            </a:extLst>
          </p:cNvPr>
          <p:cNvSpPr/>
          <p:nvPr/>
        </p:nvSpPr>
        <p:spPr>
          <a:xfrm>
            <a:off x="7065308" y="2572665"/>
            <a:ext cx="1368152" cy="1008111"/>
          </a:xfrm>
          <a:prstGeom prst="roundRect">
            <a:avLst/>
          </a:prstGeom>
          <a:effectLst>
            <a:outerShdw blurRad="50800" dist="220221" dir="3000000" algn="tl" rotWithShape="0">
              <a:prstClr val="black">
                <a:alpha val="1700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Projection</a:t>
            </a:r>
          </a:p>
          <a:p>
            <a:pPr algn="ctr"/>
            <a:r>
              <a:rPr lang="en-US" sz="1600" dirty="0"/>
              <a:t>(planning and outcome)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DB38A16-E573-C347-BD6D-E950E724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800" y="697778"/>
            <a:ext cx="1626002" cy="18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A5931E6-FAE1-634B-BA09-42A0C4D4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8132" y="691246"/>
            <a:ext cx="1708084" cy="18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67B3447-E9B4-6146-9E7F-88052452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673491"/>
            <a:ext cx="1739773" cy="18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9690642A-A0CF-DB4A-B72C-FFC90735038A}"/>
              </a:ext>
            </a:extLst>
          </p:cNvPr>
          <p:cNvSpPr/>
          <p:nvPr/>
        </p:nvSpPr>
        <p:spPr>
          <a:xfrm>
            <a:off x="2016279" y="116632"/>
            <a:ext cx="1223012" cy="670111"/>
          </a:xfrm>
          <a:prstGeom prst="cloudCallout">
            <a:avLst>
              <a:gd name="adj1" fmla="val 65105"/>
              <a:gd name="adj2" fmla="val 59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Dianne\Documents\FireFront\Images\SylvainPedneault Wikipedia CCommons.jpg">
            <a:extLst>
              <a:ext uri="{FF2B5EF4-FFF2-40B4-BE49-F238E27FC236}">
                <a16:creationId xmlns:a16="http://schemas.microsoft.com/office/drawing/2014/main" id="{4E1EA777-C8BD-3644-A1DF-41C001452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12" y="223161"/>
            <a:ext cx="656545" cy="45705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4" name="Cloud Callout 13">
            <a:extLst>
              <a:ext uri="{FF2B5EF4-FFF2-40B4-BE49-F238E27FC236}">
                <a16:creationId xmlns:a16="http://schemas.microsoft.com/office/drawing/2014/main" id="{2984C90C-B2D0-3947-85BC-590BA09039AE}"/>
              </a:ext>
            </a:extLst>
          </p:cNvPr>
          <p:cNvSpPr/>
          <p:nvPr/>
        </p:nvSpPr>
        <p:spPr>
          <a:xfrm>
            <a:off x="1417387" y="852219"/>
            <a:ext cx="1223012" cy="670111"/>
          </a:xfrm>
          <a:prstGeom prst="cloudCallout">
            <a:avLst>
              <a:gd name="adj1" fmla="val 109793"/>
              <a:gd name="adj2" fmla="val -3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DF3189D-158F-CB43-9B05-86F18B5B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930759"/>
            <a:ext cx="542203" cy="50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>
            <a:extLst>
              <a:ext uri="{FF2B5EF4-FFF2-40B4-BE49-F238E27FC236}">
                <a16:creationId xmlns:a16="http://schemas.microsoft.com/office/drawing/2014/main" id="{4F4E4583-4B37-D044-9C64-F19AD29F81CB}"/>
              </a:ext>
            </a:extLst>
          </p:cNvPr>
          <p:cNvSpPr/>
          <p:nvPr/>
        </p:nvSpPr>
        <p:spPr>
          <a:xfrm>
            <a:off x="3724363" y="43174"/>
            <a:ext cx="1223012" cy="670111"/>
          </a:xfrm>
          <a:prstGeom prst="cloudCallout">
            <a:avLst>
              <a:gd name="adj1" fmla="val -63802"/>
              <a:gd name="adj2" fmla="val 68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Users\Dianne\Documents\FireFront\Images\PC colour.png">
            <a:extLst>
              <a:ext uri="{FF2B5EF4-FFF2-40B4-BE49-F238E27FC236}">
                <a16:creationId xmlns:a16="http://schemas.microsoft.com/office/drawing/2014/main" id="{F6E5278D-6783-BD40-84AC-635B5D59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19">
            <a:off x="4010192" y="141660"/>
            <a:ext cx="552735" cy="3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71BD06A3-B3CC-6642-A07F-B59D29DAAB51}"/>
              </a:ext>
            </a:extLst>
          </p:cNvPr>
          <p:cNvSpPr/>
          <p:nvPr/>
        </p:nvSpPr>
        <p:spPr>
          <a:xfrm>
            <a:off x="4286559" y="2924944"/>
            <a:ext cx="52157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61F08CEA-6FDA-C447-9941-A53186557C59}"/>
              </a:ext>
            </a:extLst>
          </p:cNvPr>
          <p:cNvSpPr/>
          <p:nvPr/>
        </p:nvSpPr>
        <p:spPr>
          <a:xfrm>
            <a:off x="6421963" y="2924882"/>
            <a:ext cx="52157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81058FE2-9EC4-5F4B-8E49-304DC07C9B70}"/>
              </a:ext>
            </a:extLst>
          </p:cNvPr>
          <p:cNvSpPr/>
          <p:nvPr/>
        </p:nvSpPr>
        <p:spPr>
          <a:xfrm>
            <a:off x="2114970" y="2920348"/>
            <a:ext cx="52157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D63E04-7D02-0148-A748-21CB56538ADC}"/>
              </a:ext>
            </a:extLst>
          </p:cNvPr>
          <p:cNvSpPr txBox="1"/>
          <p:nvPr/>
        </p:nvSpPr>
        <p:spPr>
          <a:xfrm>
            <a:off x="2204045" y="3789040"/>
            <a:ext cx="24180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Situation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AWARENESS</a:t>
            </a:r>
          </a:p>
          <a:p>
            <a:pPr algn="ctr"/>
            <a:r>
              <a:rPr lang="en-US" dirty="0"/>
              <a:t>What is happening, </a:t>
            </a:r>
          </a:p>
          <a:p>
            <a:pPr algn="ctr"/>
            <a:r>
              <a:rPr lang="en-US" dirty="0"/>
              <a:t>where things are…?</a:t>
            </a:r>
          </a:p>
          <a:p>
            <a:pPr algn="ctr"/>
            <a:r>
              <a:rPr lang="en-US" dirty="0"/>
              <a:t>Tested using True/False </a:t>
            </a:r>
          </a:p>
          <a:p>
            <a:pPr algn="ctr"/>
            <a:r>
              <a:rPr lang="en-US" dirty="0"/>
              <a:t>Statements.</a:t>
            </a:r>
          </a:p>
          <a:p>
            <a:pPr algn="ctr"/>
            <a:r>
              <a:rPr lang="en-US" dirty="0"/>
              <a:t>If you know what</a:t>
            </a:r>
          </a:p>
          <a:p>
            <a:pPr algn="ctr"/>
            <a:r>
              <a:rPr lang="en-US" dirty="0"/>
              <a:t> is true and what </a:t>
            </a:r>
          </a:p>
          <a:p>
            <a:pPr algn="ctr"/>
            <a:r>
              <a:rPr lang="en-US" dirty="0"/>
              <a:t>is false then </a:t>
            </a:r>
          </a:p>
          <a:p>
            <a:pPr algn="ctr"/>
            <a:r>
              <a:rPr lang="en-US" dirty="0"/>
              <a:t>you are</a:t>
            </a:r>
          </a:p>
          <a:p>
            <a:pPr algn="ctr"/>
            <a:r>
              <a:rPr lang="en-US" b="1" dirty="0"/>
              <a:t>aware</a:t>
            </a:r>
            <a:r>
              <a:rPr lang="en-US" dirty="0"/>
              <a:t> of the situation.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D589EF7-8FE6-3448-9408-D048ECF27C21}"/>
              </a:ext>
            </a:extLst>
          </p:cNvPr>
          <p:cNvSpPr/>
          <p:nvPr/>
        </p:nvSpPr>
        <p:spPr>
          <a:xfrm rot="5400000">
            <a:off x="3390665" y="3098167"/>
            <a:ext cx="130422" cy="136815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EBB54323-747D-434F-ADC8-B178B6A0575E}"/>
              </a:ext>
            </a:extLst>
          </p:cNvPr>
          <p:cNvSpPr/>
          <p:nvPr/>
        </p:nvSpPr>
        <p:spPr>
          <a:xfrm>
            <a:off x="3871666" y="1014895"/>
            <a:ext cx="1223012" cy="670111"/>
          </a:xfrm>
          <a:prstGeom prst="cloudCallout">
            <a:avLst>
              <a:gd name="adj1" fmla="val -77552"/>
              <a:gd name="adj2" fmla="val -69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0D66D8-363F-0A44-99D2-0F947B5D16BD}"/>
              </a:ext>
            </a:extLst>
          </p:cNvPr>
          <p:cNvGrpSpPr>
            <a:grpSpLocks noChangeAspect="1"/>
          </p:cNvGrpSpPr>
          <p:nvPr/>
        </p:nvGrpSpPr>
        <p:grpSpPr>
          <a:xfrm>
            <a:off x="4074566" y="994247"/>
            <a:ext cx="857474" cy="711405"/>
            <a:chOff x="412950" y="1805218"/>
            <a:chExt cx="1425970" cy="1183059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6ED641AB-35A8-2E4D-9FAB-8243A6E9C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9733">
              <a:off x="881684" y="1805218"/>
              <a:ext cx="957236" cy="118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C7EC2E63-FD38-2040-B9A9-DD0287ECB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6968" flipH="1">
              <a:off x="412950" y="1968690"/>
              <a:ext cx="620413" cy="740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38493A0-DBF6-AB4A-9A89-B9C1D5FBCF69}"/>
              </a:ext>
            </a:extLst>
          </p:cNvPr>
          <p:cNvSpPr txBox="1"/>
          <p:nvPr/>
        </p:nvSpPr>
        <p:spPr>
          <a:xfrm>
            <a:off x="204474" y="251356"/>
            <a:ext cx="119917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2F7FB13D-C65E-7E40-931D-5472E1C63028}"/>
              </a:ext>
            </a:extLst>
          </p:cNvPr>
          <p:cNvSpPr/>
          <p:nvPr/>
        </p:nvSpPr>
        <p:spPr>
          <a:xfrm rot="5400000">
            <a:off x="6599137" y="2060872"/>
            <a:ext cx="189100" cy="350142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ought, Light, Bulb, Idea, Shine, Yellow">
            <a:extLst>
              <a:ext uri="{FF2B5EF4-FFF2-40B4-BE49-F238E27FC236}">
                <a16:creationId xmlns:a16="http://schemas.microsoft.com/office/drawing/2014/main" id="{2CFAC23F-20D5-4248-B40F-F2A49119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47" y="85352"/>
            <a:ext cx="561241" cy="5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F024E0E-22AE-0148-BA2F-564B9357FF4B}"/>
              </a:ext>
            </a:extLst>
          </p:cNvPr>
          <p:cNvSpPr txBox="1"/>
          <p:nvPr/>
        </p:nvSpPr>
        <p:spPr>
          <a:xfrm>
            <a:off x="4942978" y="3789040"/>
            <a:ext cx="35014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Situation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UNDERSTANDING</a:t>
            </a:r>
          </a:p>
          <a:p>
            <a:pPr algn="ctr"/>
            <a:r>
              <a:rPr lang="en-US" dirty="0"/>
              <a:t>Making sense of the situation,</a:t>
            </a:r>
          </a:p>
          <a:p>
            <a:pPr algn="ctr"/>
            <a:r>
              <a:rPr lang="en-US" dirty="0"/>
              <a:t>predicting what will happen,</a:t>
            </a:r>
          </a:p>
          <a:p>
            <a:pPr algn="ctr"/>
            <a:r>
              <a:rPr lang="en-US" dirty="0"/>
              <a:t>and planning for a Successful outcome. To do this an </a:t>
            </a:r>
            <a:r>
              <a:rPr lang="en-US" b="1" dirty="0"/>
              <a:t>understanding</a:t>
            </a:r>
            <a:r>
              <a:rPr lang="en-US" dirty="0"/>
              <a:t> of what information is relevant to successful completion of your task is crucial.  This understanding is tested by the relevant/irrelevant statements.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9F6700-4896-DC4D-923D-A1C81DAA3A99}"/>
              </a:ext>
            </a:extLst>
          </p:cNvPr>
          <p:cNvSpPr txBox="1"/>
          <p:nvPr/>
        </p:nvSpPr>
        <p:spPr>
          <a:xfrm>
            <a:off x="730890" y="1704843"/>
            <a:ext cx="95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The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54C96B-22D6-A84A-9C18-8093ECFAA2A3}"/>
              </a:ext>
            </a:extLst>
          </p:cNvPr>
          <p:cNvSpPr/>
          <p:nvPr/>
        </p:nvSpPr>
        <p:spPr>
          <a:xfrm>
            <a:off x="127104" y="4397644"/>
            <a:ext cx="2009966" cy="238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Also important to know your </a:t>
            </a:r>
            <a:r>
              <a:rPr lang="en-US" dirty="0">
                <a:solidFill>
                  <a:srgbClr val="92D050"/>
                </a:solidFill>
              </a:rPr>
              <a:t>perceived </a:t>
            </a:r>
            <a:r>
              <a:rPr lang="en-US" dirty="0"/>
              <a:t>situation awareness/</a:t>
            </a:r>
          </a:p>
          <a:p>
            <a:pPr algn="ctr"/>
            <a:r>
              <a:rPr lang="en-US" dirty="0"/>
              <a:t>understanding.  Tested by the confidence ratings.  Is your confidence justified?</a:t>
            </a:r>
          </a:p>
        </p:txBody>
      </p:sp>
    </p:spTree>
    <p:extLst>
      <p:ext uri="{BB962C8B-B14F-4D97-AF65-F5344CB8AC3E}">
        <p14:creationId xmlns:p14="http://schemas.microsoft.com/office/powerpoint/2010/main" val="149595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anne\Documents\FireFront\Images\SylvainPedneault Wikipedia CComm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8530"/>
            <a:ext cx="8880878" cy="61823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96" y="4348462"/>
            <a:ext cx="1096275" cy="213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968" flipH="1">
            <a:off x="3583752" y="1780890"/>
            <a:ext cx="496930" cy="59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03" y="602309"/>
            <a:ext cx="1123950" cy="1524719"/>
          </a:xfrm>
          <a:prstGeom prst="rect">
            <a:avLst/>
          </a:prstGeom>
          <a:noFill/>
          <a:ln>
            <a:noFill/>
          </a:ln>
          <a:effectLst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516" y="413443"/>
            <a:ext cx="8077996" cy="95410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Each Emergency Crew Member collects or takes in “information” about the </a:t>
            </a:r>
            <a:r>
              <a:rPr lang="en-GB" sz="2800" i="1" dirty="0"/>
              <a:t>current</a:t>
            </a:r>
            <a:r>
              <a:rPr lang="en-GB" sz="2800" dirty="0"/>
              <a:t> </a:t>
            </a:r>
            <a:r>
              <a:rPr lang="en-GB" sz="2800" i="1" dirty="0"/>
              <a:t>situation </a:t>
            </a:r>
            <a:r>
              <a:rPr lang="en-GB" sz="2800" dirty="0"/>
              <a:t>…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863" y="2411287"/>
            <a:ext cx="1012829" cy="345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893">
            <a:off x="3859515" y="5445426"/>
            <a:ext cx="741983" cy="64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794298"/>
            <a:ext cx="2002028" cy="28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3321310">
            <a:off x="1745445" y="2848306"/>
            <a:ext cx="644773" cy="130697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rot="18203551">
            <a:off x="6290091" y="2856203"/>
            <a:ext cx="644773" cy="130697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722290"/>
            <a:ext cx="2506396" cy="288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own Arrow 17"/>
          <p:cNvSpPr/>
          <p:nvPr/>
        </p:nvSpPr>
        <p:spPr>
          <a:xfrm rot="18203551">
            <a:off x="7479084" y="2637304"/>
            <a:ext cx="644773" cy="130697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 rot="3321310">
            <a:off x="3187228" y="2902564"/>
            <a:ext cx="644773" cy="130697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3" y="3919618"/>
            <a:ext cx="2464141" cy="2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93" y="3841479"/>
            <a:ext cx="2663008" cy="28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62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57" y="186145"/>
            <a:ext cx="8868407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information helps to make a mental representation or impression of the situation = </a:t>
            </a:r>
          </a:p>
          <a:p>
            <a:pPr algn="ctr"/>
            <a:r>
              <a:rPr lang="en-GB" sz="3200" dirty="0"/>
              <a:t>the person’s </a:t>
            </a:r>
            <a:r>
              <a:rPr lang="en-GB" sz="3200" b="1" dirty="0"/>
              <a:t>ACTUAL SITUATION AWARENESS  (ASA)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08" y="2013588"/>
            <a:ext cx="1761493" cy="18105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348" flipH="1">
            <a:off x="6720283" y="2513952"/>
            <a:ext cx="675058" cy="68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975888" y="1945530"/>
            <a:ext cx="2312648" cy="1958301"/>
          </a:xfrm>
          <a:prstGeom prst="cloudCallout">
            <a:avLst>
              <a:gd name="adj1" fmla="val -90927"/>
              <a:gd name="adj2" fmla="val 5684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107673" y="4520332"/>
            <a:ext cx="297074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Note:</a:t>
            </a:r>
            <a:r>
              <a:rPr lang="en-GB" sz="2400" dirty="0">
                <a:solidFill>
                  <a:srgbClr val="FF0000"/>
                </a:solidFill>
              </a:rPr>
              <a:t> A</a:t>
            </a:r>
            <a:r>
              <a:rPr lang="en-GB" sz="2400" i="1" dirty="0">
                <a:solidFill>
                  <a:srgbClr val="FF0000"/>
                </a:solidFill>
              </a:rPr>
              <a:t>SA may not always match the situation: may be incomplete or wrong. This causes errors.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47" y="3685046"/>
            <a:ext cx="3461422" cy="31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733">
            <a:off x="7154617" y="2517625"/>
            <a:ext cx="957236" cy="104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Dianne\Documents\FireFront\Images\SylvainPedneault Wikipedia CCommo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8" y="2032064"/>
            <a:ext cx="2757977" cy="191995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348" flipH="1">
            <a:off x="1300616" y="2220229"/>
            <a:ext cx="646815" cy="66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72453"/>
            <a:ext cx="384123" cy="74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Dianne\Documents\FireFront\Images\SylvainPedneault Wikipedia CCommon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76107" r="54995" b="2630"/>
          <a:stretch/>
        </p:blipFill>
        <p:spPr bwMode="auto">
          <a:xfrm>
            <a:off x="606713" y="3181672"/>
            <a:ext cx="905822" cy="6690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ianne\Documents\CV\Inaugural\shutterstock images\shutterstock_1295609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54" y="1857083"/>
            <a:ext cx="1767851" cy="17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95457" y="1891034"/>
            <a:ext cx="3218138" cy="2590425"/>
          </a:xfrm>
          <a:prstGeom prst="cloudCallout">
            <a:avLst>
              <a:gd name="adj1" fmla="val 64662"/>
              <a:gd name="adj2" fmla="val 40855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35" y="3467780"/>
            <a:ext cx="826589" cy="83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02" y="3322442"/>
            <a:ext cx="1383214" cy="118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0" y="4337171"/>
            <a:ext cx="1244393" cy="103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15984906">
            <a:off x="6822415" y="3901960"/>
            <a:ext cx="824164" cy="4624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68" y="188640"/>
            <a:ext cx="8856984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People also use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deeper thought &amp; analysis, </a:t>
            </a:r>
          </a:p>
          <a:p>
            <a:pPr algn="ctr"/>
            <a:r>
              <a:rPr lang="en-GB" sz="2800" dirty="0"/>
              <a:t>possibly using past experience or prior knowledge </a:t>
            </a:r>
          </a:p>
          <a:p>
            <a:pPr algn="ctr"/>
            <a:r>
              <a:rPr lang="en-GB" sz="2800" dirty="0"/>
              <a:t>to decide what is </a:t>
            </a:r>
            <a:r>
              <a:rPr lang="en-GB" sz="2800" b="1" i="1" dirty="0">
                <a:solidFill>
                  <a:srgbClr val="FF0000"/>
                </a:solidFill>
              </a:rPr>
              <a:t>relevant</a:t>
            </a:r>
            <a:r>
              <a:rPr lang="en-GB" sz="2800" dirty="0"/>
              <a:t> in the situation:</a:t>
            </a:r>
          </a:p>
          <a:p>
            <a:pPr algn="ctr"/>
            <a:r>
              <a:rPr lang="en-GB" sz="2800" dirty="0"/>
              <a:t>= </a:t>
            </a:r>
            <a:r>
              <a:rPr lang="en-GB" sz="2800" b="1" dirty="0"/>
              <a:t>ACTUAL  SITUATION UNDERSTANDING (ASU)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22" y="3853713"/>
            <a:ext cx="3237630" cy="294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96981" y="2158019"/>
            <a:ext cx="2818835" cy="3647245"/>
          </a:xfrm>
          <a:prstGeom prst="cloudCallout">
            <a:avLst>
              <a:gd name="adj1" fmla="val 79642"/>
              <a:gd name="adj2" fmla="val 549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24128" y="4485755"/>
            <a:ext cx="3240359" cy="230832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Note:</a:t>
            </a:r>
            <a:r>
              <a:rPr lang="en-GB" sz="2400" dirty="0"/>
              <a:t> </a:t>
            </a:r>
            <a:r>
              <a:rPr lang="en-GB" sz="2400" i="1" dirty="0">
                <a:solidFill>
                  <a:srgbClr val="FF0000"/>
                </a:solidFill>
              </a:rPr>
              <a:t>Individuals may also use reasoning or past knowledge </a:t>
            </a:r>
            <a:r>
              <a:rPr lang="en-GB" sz="2400" b="1" dirty="0">
                <a:solidFill>
                  <a:srgbClr val="FF0000"/>
                </a:solidFill>
              </a:rPr>
              <a:t>not</a:t>
            </a:r>
            <a:r>
              <a:rPr lang="en-GB" sz="2400" i="1" dirty="0">
                <a:solidFill>
                  <a:srgbClr val="FF0000"/>
                </a:solidFill>
              </a:rPr>
              <a:t> relevant for the current situation. This can cause decision errors.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5058" y="2292917"/>
            <a:ext cx="224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8" y="5606768"/>
            <a:ext cx="1244393" cy="103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6012160" y="2004522"/>
            <a:ext cx="1728192" cy="2360581"/>
          </a:xfrm>
          <a:prstGeom prst="cloudCallout">
            <a:avLst>
              <a:gd name="adj1" fmla="val -117050"/>
              <a:gd name="adj2" fmla="val 44043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31" y="3257967"/>
            <a:ext cx="1433621" cy="12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6029" y="2304897"/>
            <a:ext cx="992422" cy="175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893">
            <a:off x="584782" y="2693957"/>
            <a:ext cx="741983" cy="64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us 4"/>
          <p:cNvSpPr/>
          <p:nvPr/>
        </p:nvSpPr>
        <p:spPr>
          <a:xfrm>
            <a:off x="1379820" y="2698004"/>
            <a:ext cx="469179" cy="703491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968" flipH="1">
            <a:off x="2003667" y="2624835"/>
            <a:ext cx="582781" cy="6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qual 6"/>
          <p:cNvSpPr/>
          <p:nvPr/>
        </p:nvSpPr>
        <p:spPr>
          <a:xfrm>
            <a:off x="246388" y="3755945"/>
            <a:ext cx="622196" cy="393136"/>
          </a:xfrm>
          <a:prstGeom prst="mathEqua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Picture 3" descr="C:\Users\Dianne\Documents\CV\Inaugural\shutterstock images\shutterstock_1295609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24" y="2158020"/>
            <a:ext cx="1713841" cy="171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Left Arrow 7"/>
          <p:cNvSpPr/>
          <p:nvPr/>
        </p:nvSpPr>
        <p:spPr>
          <a:xfrm>
            <a:off x="3647103" y="2394332"/>
            <a:ext cx="864096" cy="49698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8" name="Picture 4" descr="C:\Users\Dianne\Documents\FireFront\Images\girl wheelchair outline co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1" y="3496304"/>
            <a:ext cx="1466342" cy="173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5043062">
            <a:off x="6875640" y="3854213"/>
            <a:ext cx="937334" cy="421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9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71296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brain can’t process a lot of information at once when making decisions &amp;  </a:t>
            </a:r>
            <a:r>
              <a:rPr lang="en-GB" sz="3200" dirty="0">
                <a:solidFill>
                  <a:srgbClr val="FF0000"/>
                </a:solidFill>
                <a:latin typeface="AR JULIAN" panose="02000000000000000000" pitchFamily="2" charset="0"/>
              </a:rPr>
              <a:t>errors</a:t>
            </a:r>
            <a:r>
              <a:rPr lang="en-GB" sz="3200" dirty="0"/>
              <a:t> can occur, especially under time pressure or stress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65" b="45928"/>
          <a:stretch/>
        </p:blipFill>
        <p:spPr bwMode="auto">
          <a:xfrm>
            <a:off x="3065670" y="2996952"/>
            <a:ext cx="5384597" cy="37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Dianne\Documents\FireFront\Images\7-cute-brain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810" flipH="1">
            <a:off x="1187624" y="2636912"/>
            <a:ext cx="2459476" cy="34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4582143">
            <a:off x="6568852" y="2216167"/>
            <a:ext cx="720080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4582143">
            <a:off x="6238255" y="2960674"/>
            <a:ext cx="720080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4582143">
            <a:off x="5337350" y="2304456"/>
            <a:ext cx="720080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4582143">
            <a:off x="6729529" y="3680445"/>
            <a:ext cx="720080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4582143">
            <a:off x="7718269" y="2280931"/>
            <a:ext cx="720080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4582143">
            <a:off x="7018916" y="4364395"/>
            <a:ext cx="720080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rot="4582143">
            <a:off x="7878947" y="3125834"/>
            <a:ext cx="720080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1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74258"/>
            <a:ext cx="8964488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COPE WITH INFORMATION, THE BRAIN OFTEN SHOWS “BIAS” WHEN MAKING DECISIONS: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= a Mental Zoom Lens that either:  </a:t>
            </a:r>
          </a:p>
          <a:p>
            <a:r>
              <a:rPr lang="en-GB" sz="2800" i="1" dirty="0"/>
              <a:t>(a.) Zooms in </a:t>
            </a:r>
            <a:r>
              <a:rPr lang="en-GB" sz="2800" dirty="0"/>
              <a:t>on part of the situation (NARROW BIAS):</a:t>
            </a:r>
          </a:p>
          <a:p>
            <a:endParaRPr lang="en-GB" sz="2800" dirty="0"/>
          </a:p>
          <a:p>
            <a:pPr algn="r"/>
            <a:endParaRPr lang="en-GB" sz="2800" dirty="0"/>
          </a:p>
          <a:p>
            <a:pPr algn="r"/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OR:</a:t>
            </a:r>
          </a:p>
          <a:p>
            <a:endParaRPr lang="en-GB" sz="2800" dirty="0"/>
          </a:p>
          <a:p>
            <a:r>
              <a:rPr lang="en-GB" sz="2800" dirty="0"/>
              <a:t>(b.) </a:t>
            </a:r>
            <a:r>
              <a:rPr lang="en-GB" sz="2800" i="1" dirty="0"/>
              <a:t>Zooms out or spreads </a:t>
            </a:r>
            <a:r>
              <a:rPr lang="en-GB" sz="2800" dirty="0"/>
              <a:t>over a wider span of information (BROAD BIAS):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 descr="C:\Users\Dianne\Documents\FireFront\Images\SylvainPedneault Wikipedia CComm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88" b="53704"/>
          <a:stretch/>
        </p:blipFill>
        <p:spPr bwMode="auto">
          <a:xfrm>
            <a:off x="3129344" y="2323350"/>
            <a:ext cx="2975291" cy="152664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968" flipH="1">
            <a:off x="4842278" y="2787402"/>
            <a:ext cx="501644" cy="59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7103"/>
            <a:ext cx="1759811" cy="159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0184"/>
            <a:ext cx="2046167" cy="199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Dianne\Documents\FireFront\Images\SylvainPedneault Wikipedia CComm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7" y="4928494"/>
            <a:ext cx="4850781" cy="15738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34" y="5442304"/>
            <a:ext cx="393500" cy="76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968" flipH="1">
            <a:off x="2838006" y="5044554"/>
            <a:ext cx="248465" cy="29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Isosceles Triangle 13"/>
          <p:cNvSpPr/>
          <p:nvPr/>
        </p:nvSpPr>
        <p:spPr>
          <a:xfrm rot="4795244">
            <a:off x="4574572" y="2908223"/>
            <a:ext cx="1378777" cy="4693557"/>
          </a:xfrm>
          <a:prstGeom prst="triangle">
            <a:avLst>
              <a:gd name="adj" fmla="val 542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7504" y="86916"/>
            <a:ext cx="8856984" cy="9658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 rot="5901526">
            <a:off x="2895463" y="1267111"/>
            <a:ext cx="467760" cy="3142003"/>
          </a:xfrm>
          <a:prstGeom prst="triangle">
            <a:avLst>
              <a:gd name="adj" fmla="val 54234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30921" y="2564058"/>
            <a:ext cx="1265566" cy="2740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73729" y="5064989"/>
            <a:ext cx="2592288" cy="32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419872" y="5097777"/>
            <a:ext cx="2952328" cy="9955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14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65" b="45928"/>
          <a:stretch/>
        </p:blipFill>
        <p:spPr bwMode="auto">
          <a:xfrm flipH="1">
            <a:off x="1407847" y="1124744"/>
            <a:ext cx="5384597" cy="37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0884"/>
            <a:ext cx="8856984" cy="11387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 BIAS IS NOT A PROBLEM IF THE MENTAL FOCUS IS ON the CORRECT INFORMATION AT THE RIGHT TIME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4" name="Isosceles Triangle 3"/>
          <p:cNvSpPr/>
          <p:nvPr/>
        </p:nvSpPr>
        <p:spPr>
          <a:xfrm rot="15947642">
            <a:off x="1786410" y="479988"/>
            <a:ext cx="720080" cy="27363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 rot="16538578">
            <a:off x="5834089" y="479988"/>
            <a:ext cx="1440160" cy="27363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7504" y="4894032"/>
            <a:ext cx="8856984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especially under stress, </a:t>
            </a:r>
          </a:p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can show a personal Bias tendency that has a risk of errors…</a:t>
            </a:r>
          </a:p>
        </p:txBody>
      </p:sp>
      <p:sp>
        <p:nvSpPr>
          <p:cNvPr id="7" name="Isosceles Triangle 6"/>
          <p:cNvSpPr/>
          <p:nvPr/>
        </p:nvSpPr>
        <p:spPr>
          <a:xfrm rot="16538578">
            <a:off x="6072363" y="1324893"/>
            <a:ext cx="1440160" cy="273630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5947642">
            <a:off x="1786411" y="865480"/>
            <a:ext cx="720080" cy="273630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538578">
            <a:off x="6072362" y="2047872"/>
            <a:ext cx="1440160" cy="27363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15947642">
            <a:off x="1786411" y="1324893"/>
            <a:ext cx="720080" cy="2736304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8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anne\Documents\FireFront\Images\SylvainPedneault Wikipedia CComm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62" y="352828"/>
            <a:ext cx="8880878" cy="61823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65653"/>
            <a:ext cx="1752086" cy="340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03" y="602309"/>
            <a:ext cx="1123950" cy="1524719"/>
          </a:xfrm>
          <a:prstGeom prst="rect">
            <a:avLst/>
          </a:prstGeom>
          <a:noFill/>
          <a:ln>
            <a:noFill/>
          </a:ln>
          <a:effectLst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093" y="125255"/>
            <a:ext cx="8692332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ZOOM-IN (NARROW) BIAS can lead to overlooking information and to “MISS” ERRORS: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5" y="2646614"/>
            <a:ext cx="3805105" cy="39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 rot="5400000">
            <a:off x="2244672" y="4531197"/>
            <a:ext cx="1667052" cy="2340987"/>
          </a:xfrm>
          <a:prstGeom prst="wedgeRoundRectCallout">
            <a:avLst>
              <a:gd name="adj1" fmla="val -104644"/>
              <a:gd name="adj2" fmla="val 66828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014530" y="4965555"/>
            <a:ext cx="2127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“No!” = </a:t>
            </a:r>
          </a:p>
          <a:p>
            <a:r>
              <a:rPr lang="en-GB" sz="32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 error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359590" y="1237309"/>
            <a:ext cx="1431080" cy="1292123"/>
          </a:xfrm>
          <a:prstGeom prst="cloudCallou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13" y="5301208"/>
            <a:ext cx="1139398" cy="115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69657" y="3303160"/>
            <a:ext cx="390291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3200" i="1" dirty="0"/>
              <a:t>There is a wheelchair next to the building……..Yes? No?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9" y="1237309"/>
            <a:ext cx="629137" cy="104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968" flipH="1">
            <a:off x="3588526" y="1671044"/>
            <a:ext cx="496930" cy="59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/>
          <p:cNvSpPr/>
          <p:nvPr/>
        </p:nvSpPr>
        <p:spPr>
          <a:xfrm rot="5184398">
            <a:off x="3611043" y="-374812"/>
            <a:ext cx="720079" cy="432419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14530" y="1787285"/>
            <a:ext cx="1956552" cy="180217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93793" y="1251154"/>
            <a:ext cx="146089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/>
              <a:t>Zoom-in bias</a:t>
            </a:r>
          </a:p>
        </p:txBody>
      </p:sp>
    </p:spTree>
    <p:extLst>
      <p:ext uri="{BB962C8B-B14F-4D97-AF65-F5344CB8AC3E}">
        <p14:creationId xmlns:p14="http://schemas.microsoft.com/office/powerpoint/2010/main" val="52290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627</Words>
  <Application>Microsoft Macintosh PowerPoint</Application>
  <PresentationFormat>On-screen Show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 JULIAN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Dianne Catherwood</dc:creator>
  <cp:lastModifiedBy>EDGAR, Graham (Prof)</cp:lastModifiedBy>
  <cp:revision>138</cp:revision>
  <dcterms:created xsi:type="dcterms:W3CDTF">2021-04-12T15:07:32Z</dcterms:created>
  <dcterms:modified xsi:type="dcterms:W3CDTF">2021-06-22T17:03:54Z</dcterms:modified>
</cp:coreProperties>
</file>